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86" r:id="rId3"/>
    <p:sldId id="287" r:id="rId4"/>
    <p:sldId id="288" r:id="rId5"/>
    <p:sldId id="289" r:id="rId6"/>
    <p:sldId id="291" r:id="rId7"/>
    <p:sldId id="292" r:id="rId8"/>
    <p:sldId id="290" r:id="rId9"/>
    <p:sldId id="272" r:id="rId10"/>
    <p:sldId id="265" r:id="rId11"/>
    <p:sldId id="266" r:id="rId12"/>
    <p:sldId id="273" r:id="rId13"/>
    <p:sldId id="274" r:id="rId14"/>
    <p:sldId id="275" r:id="rId15"/>
    <p:sldId id="276" r:id="rId16"/>
    <p:sldId id="277" r:id="rId17"/>
    <p:sldId id="280" r:id="rId18"/>
    <p:sldId id="281" r:id="rId19"/>
    <p:sldId id="279" r:id="rId20"/>
    <p:sldId id="282" r:id="rId21"/>
    <p:sldId id="285" r:id="rId22"/>
    <p:sldId id="284" r:id="rId23"/>
    <p:sldId id="261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41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3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2FBA7B-9C60-534B-96A8-6AB50B02D53C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661C2D-11BE-6F4F-A201-050043622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75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5BB03-49E3-6A49-9E3C-511F78C24C1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12950-139B-A542-AF61-220D2C3F9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67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62712"/>
            <a:ext cx="7886700" cy="488498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553200"/>
            <a:ext cx="2057400" cy="226891"/>
          </a:xfrm>
        </p:spPr>
        <p:txBody>
          <a:bodyPr/>
          <a:lstStyle/>
          <a:p>
            <a:fld id="{C865BB03-49E3-6A49-9E3C-511F78C24C1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553200"/>
            <a:ext cx="3086100" cy="22689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553200"/>
            <a:ext cx="2057400" cy="226891"/>
          </a:xfrm>
        </p:spPr>
        <p:txBody>
          <a:bodyPr/>
          <a:lstStyle/>
          <a:p>
            <a:fld id="{AED12950-139B-A542-AF61-220D2C3F9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96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5BB03-49E3-6A49-9E3C-511F78C24C1B}" type="datetimeFigureOut">
              <a:rPr lang="en-US" smtClean="0"/>
              <a:t>10/28/16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12950-139B-A542-AF61-220D2C3F9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22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615269"/>
            <a:ext cx="7886700" cy="768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62712"/>
            <a:ext cx="7886700" cy="4884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553200"/>
            <a:ext cx="2057400" cy="2268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imes" charset="0"/>
                <a:ea typeface="Times" charset="0"/>
                <a:cs typeface="Times" charset="0"/>
              </a:defRPr>
            </a:lvl1pPr>
          </a:lstStyle>
          <a:p>
            <a:fld id="{C865BB03-49E3-6A49-9E3C-511F78C24C1B}" type="datetimeFigureOut">
              <a:rPr lang="en-US" smtClean="0"/>
              <a:pPr/>
              <a:t>10/28/16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553200"/>
            <a:ext cx="3086100" cy="2268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  <a:latin typeface="Times" charset="0"/>
                <a:ea typeface="Times" charset="0"/>
                <a:cs typeface="Times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553200"/>
            <a:ext cx="2057400" cy="2268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Times" charset="0"/>
                <a:ea typeface="Times" charset="0"/>
                <a:cs typeface="Times" charset="0"/>
              </a:defRPr>
            </a:lvl1pPr>
          </a:lstStyle>
          <a:p>
            <a:fld id="{AED12950-139B-A542-AF61-220D2C3F973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3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5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latin typeface="Times" charset="0"/>
          <a:ea typeface="Times" charset="0"/>
          <a:cs typeface="Time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5"/>
        </a:buClr>
        <a:buFont typeface="Wingdings" charset="2"/>
        <a:buChar char="q"/>
        <a:defRPr sz="28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>
            <a:lumMod val="75000"/>
          </a:schemeClr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>
            <a:lumMod val="75000"/>
          </a:schemeClr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C00000"/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030A0"/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eng-jiang.com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Catching Social Media Advertisers with Strategy Analysis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sz="2800" dirty="0" smtClean="0"/>
          </a:p>
          <a:p>
            <a:r>
              <a:rPr lang="en-US" sz="2800" dirty="0" smtClean="0"/>
              <a:t>Meng Jiang</a:t>
            </a:r>
          </a:p>
          <a:p>
            <a:r>
              <a:rPr lang="en-US" dirty="0" smtClean="0"/>
              <a:t>University of Illinois at Urbana-Champaign</a:t>
            </a:r>
          </a:p>
          <a:p>
            <a:r>
              <a:rPr lang="en-US" dirty="0" smtClean="0">
                <a:hlinkClick r:id="rId2"/>
              </a:rPr>
              <a:t>www.meng-jiang.com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490597" y="6400986"/>
            <a:ext cx="75437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i="1" dirty="0">
                <a:latin typeface="Times" charset="0"/>
                <a:ea typeface="Times" charset="0"/>
                <a:cs typeface="Times" charset="0"/>
              </a:rPr>
              <a:t>The First International Workshop on Computational Methods for </a:t>
            </a:r>
            <a:r>
              <a:rPr lang="en-US" b="1" i="1" dirty="0" err="1">
                <a:latin typeface="Times" charset="0"/>
                <a:ea typeface="Times" charset="0"/>
                <a:cs typeface="Times" charset="0"/>
              </a:rPr>
              <a:t>CyberSafety</a:t>
            </a:r>
            <a:endParaRPr lang="en-US" b="1" i="1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91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Tech </a:t>
            </a:r>
            <a:r>
              <a:rPr lang="en-US" altLang="zh-CN" dirty="0" smtClean="0"/>
              <a:t>difference: for Twitter/</a:t>
            </a:r>
            <a:r>
              <a:rPr lang="en-US" altLang="zh-CN" dirty="0" err="1" smtClean="0"/>
              <a:t>Weibo</a:t>
            </a:r>
            <a:r>
              <a:rPr lang="en-US" altLang="zh-CN" dirty="0" smtClean="0"/>
              <a:t>, marketers can set up </a:t>
            </a:r>
            <a:r>
              <a:rPr lang="en-US" altLang="zh-CN" dirty="0" smtClean="0"/>
              <a:t>botnets and scripts</a:t>
            </a:r>
            <a:endParaRPr lang="en-US" altLang="zh-CN" dirty="0"/>
          </a:p>
          <a:p>
            <a:r>
              <a:rPr lang="en-US" altLang="zh-CN" dirty="0" smtClean="0"/>
              <a:t>Q1:</a:t>
            </a:r>
            <a:r>
              <a:rPr lang="zh-CN" altLang="en-US" dirty="0" smtClean="0"/>
              <a:t> </a:t>
            </a:r>
            <a:r>
              <a:rPr lang="en-US" altLang="zh-CN" dirty="0" smtClean="0"/>
              <a:t>Do they take those 4 strategies? Do they have different strategies using botnets and scripts?</a:t>
            </a:r>
          </a:p>
          <a:p>
            <a:r>
              <a:rPr lang="en-US" altLang="zh-CN" dirty="0" smtClean="0"/>
              <a:t>Q2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botnet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advertisers? How accurate? Are botnets more smarter than advertisers that use the 4 strategies?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11301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S1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7988"/>
            <a:ext cx="9135196" cy="4192356"/>
          </a:xfrm>
        </p:spPr>
      </p:pic>
    </p:spTree>
    <p:extLst>
      <p:ext uri="{BB962C8B-B14F-4D97-AF65-F5344CB8AC3E}">
        <p14:creationId xmlns:p14="http://schemas.microsoft.com/office/powerpoint/2010/main" val="1857125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S2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6" y="1596980"/>
            <a:ext cx="9118115" cy="4830276"/>
          </a:xfrm>
        </p:spPr>
      </p:pic>
    </p:spTree>
    <p:extLst>
      <p:ext uri="{BB962C8B-B14F-4D97-AF65-F5344CB8AC3E}">
        <p14:creationId xmlns:p14="http://schemas.microsoft.com/office/powerpoint/2010/main" val="14428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S3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7199"/>
            <a:ext cx="9144000" cy="4843988"/>
          </a:xfrm>
        </p:spPr>
      </p:pic>
    </p:spTree>
    <p:extLst>
      <p:ext uri="{BB962C8B-B14F-4D97-AF65-F5344CB8AC3E}">
        <p14:creationId xmlns:p14="http://schemas.microsoft.com/office/powerpoint/2010/main" val="77559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S4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2957"/>
            <a:ext cx="9144000" cy="4843988"/>
          </a:xfrm>
        </p:spPr>
      </p:pic>
    </p:spTree>
    <p:extLst>
      <p:ext uri="{BB962C8B-B14F-4D97-AF65-F5344CB8AC3E}">
        <p14:creationId xmlns:p14="http://schemas.microsoft.com/office/powerpoint/2010/main" val="210626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Solution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5: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Synchrony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Strategies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in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83323"/>
            <a:ext cx="8229600" cy="5349240"/>
          </a:xfrm>
        </p:spPr>
      </p:pic>
    </p:spTree>
    <p:extLst>
      <p:ext uri="{BB962C8B-B14F-4D97-AF65-F5344CB8AC3E}">
        <p14:creationId xmlns:p14="http://schemas.microsoft.com/office/powerpoint/2010/main" val="138817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Observation: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Comment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mentioning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zh-CN" altLang="en-US" dirty="0" smtClean="0"/>
          </a:p>
          <a:p>
            <a:pPr lvl="1"/>
            <a:r>
              <a:rPr lang="en-US" altLang="zh-CN" sz="2800" dirty="0" smtClean="0"/>
              <a:t>Every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dot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“tweet cascade”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4254"/>
            <a:ext cx="4572000" cy="35329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514253"/>
            <a:ext cx="4572000" cy="35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1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0"/>
            <a:ext cx="9144000" cy="4953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Observation: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Lockstep</a:t>
            </a:r>
            <a:r>
              <a:rPr lang="zh-CN" altLang="en-US" dirty="0" smtClean="0"/>
              <a:t> </a:t>
            </a:r>
            <a:r>
              <a:rPr lang="en-US" altLang="zh-CN" dirty="0" smtClean="0"/>
              <a:t>behavioral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65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Observation: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Message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synchrony</a:t>
            </a:r>
            <a:r>
              <a:rPr lang="zh-CN" altLang="en-US" dirty="0" smtClean="0"/>
              <a:t> 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CatchSync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KDD’14]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8747"/>
            <a:ext cx="4572000" cy="35329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238746"/>
            <a:ext cx="4572000" cy="35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17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Modeling: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4715"/>
            <a:ext cx="9144000" cy="3500603"/>
          </a:xfrm>
        </p:spPr>
      </p:pic>
    </p:spTree>
    <p:extLst>
      <p:ext uri="{BB962C8B-B14F-4D97-AF65-F5344CB8AC3E}">
        <p14:creationId xmlns:p14="http://schemas.microsoft.com/office/powerpoint/2010/main" val="312592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Advertising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 we talk about social media 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Different strategies of advertising</a:t>
            </a:r>
          </a:p>
          <a:p>
            <a:pPr lvl="1"/>
            <a:r>
              <a:rPr lang="en-US" dirty="0" smtClean="0"/>
              <a:t>Bug your customer every week/month/season</a:t>
            </a:r>
          </a:p>
          <a:p>
            <a:pPr lvl="1"/>
            <a:r>
              <a:rPr lang="en-US" dirty="0" smtClean="0"/>
              <a:t>Dive into your customers’ community 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Analyzing the strategies is a marketing issue</a:t>
            </a:r>
          </a:p>
          <a:p>
            <a:pPr lvl="1"/>
            <a:r>
              <a:rPr lang="en-US" dirty="0" smtClean="0"/>
              <a:t>$$$</a:t>
            </a:r>
          </a:p>
          <a:p>
            <a:r>
              <a:rPr lang="en-US" dirty="0" smtClean="0"/>
              <a:t>Analyzing the strategies is also a safety issue!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888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dirty="0" smtClean="0"/>
              <a:t>T1:</a:t>
            </a:r>
            <a:r>
              <a:rPr lang="zh-CN" altLang="en-US" sz="2400" b="1" dirty="0" smtClean="0"/>
              <a:t> </a:t>
            </a:r>
            <a:r>
              <a:rPr lang="en-US" altLang="zh-CN" sz="2400" dirty="0" smtClean="0"/>
              <a:t>Which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strategy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tweet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used?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5-class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classification.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050" y="2014367"/>
            <a:ext cx="5273899" cy="29391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30802"/>
            <a:ext cx="9144000" cy="172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7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dirty="0" smtClean="0"/>
              <a:t>T2:</a:t>
            </a:r>
            <a:r>
              <a:rPr lang="zh-CN" altLang="en-US" sz="2400" b="1" dirty="0" smtClean="0"/>
              <a:t> </a:t>
            </a:r>
            <a:r>
              <a:rPr lang="en-US" altLang="zh-CN" sz="2400" dirty="0" smtClean="0"/>
              <a:t>Detecting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botnet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advertisers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(spammers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synchrony</a:t>
            </a:r>
            <a:r>
              <a:rPr lang="en-US" altLang="zh-CN" sz="2400" dirty="0"/>
              <a:t>)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binary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classification.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141" y="2319689"/>
            <a:ext cx="5811718" cy="26919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01315"/>
            <a:ext cx="9144000" cy="152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3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Comparing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social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media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strategies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traditional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strategies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Celebrity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branding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Collaborative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Gift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Multi-level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marketing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Synchrony</a:t>
            </a:r>
            <a:r>
              <a:rPr lang="zh-CN" altLang="en-US" dirty="0" smtClean="0"/>
              <a:t> </a:t>
            </a:r>
            <a:r>
              <a:rPr lang="en-US" altLang="zh-CN" dirty="0" smtClean="0"/>
              <a:t>(social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media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botnet)</a:t>
            </a:r>
            <a:endParaRPr lang="zh-CN" altLang="en-US" dirty="0" smtClean="0"/>
          </a:p>
          <a:p>
            <a:r>
              <a:rPr lang="en-US" altLang="zh-CN" dirty="0" smtClean="0"/>
              <a:t>Strategy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classification: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0.889</a:t>
            </a:r>
            <a:endParaRPr lang="zh-CN" altLang="en-US" dirty="0" smtClean="0"/>
          </a:p>
          <a:p>
            <a:r>
              <a:rPr lang="en-US" altLang="zh-CN" dirty="0" smtClean="0"/>
              <a:t>Spammer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detection: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0.923</a:t>
            </a:r>
            <a:endParaRPr lang="zh-CN" altLang="en-US" dirty="0" smtClean="0"/>
          </a:p>
          <a:p>
            <a:r>
              <a:rPr lang="en-US" altLang="zh-CN" dirty="0" smtClean="0"/>
              <a:t>Faster but not smarter!</a:t>
            </a:r>
            <a:endParaRPr lang="zh-CN" altLang="en-US" dirty="0"/>
          </a:p>
          <a:p>
            <a:r>
              <a:rPr lang="en-US" altLang="zh-CN" i="1" dirty="0" smtClean="0"/>
              <a:t>Future work</a:t>
            </a:r>
            <a:r>
              <a:rPr lang="en-US" altLang="zh-CN" dirty="0" smtClean="0"/>
              <a:t>: Can we early predict?!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72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Catching Social Media Advertisers with Strategy Analysis</a:t>
            </a:r>
          </a:p>
        </p:txBody>
      </p:sp>
    </p:spTree>
    <p:extLst>
      <p:ext uri="{BB962C8B-B14F-4D97-AF65-F5344CB8AC3E}">
        <p14:creationId xmlns:p14="http://schemas.microsoft.com/office/powerpoint/2010/main" val="2526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Experience: It is a safety issue!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986" y="1562100"/>
            <a:ext cx="5792028" cy="4886325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5749447" y="2718148"/>
            <a:ext cx="137786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1805836" y="2943616"/>
            <a:ext cx="3580356" cy="208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5807686" y="2943616"/>
            <a:ext cx="1444884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805836" y="3141227"/>
            <a:ext cx="4331917" cy="1533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523978" y="3579636"/>
            <a:ext cx="172859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805836" y="3794666"/>
            <a:ext cx="1538613" cy="72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805836" y="4005262"/>
            <a:ext cx="265343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645079" y="4232818"/>
            <a:ext cx="4331918" cy="9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805836" y="4460373"/>
            <a:ext cx="1326715" cy="97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8275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Strategy Examples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S1. Celebrity </a:t>
            </a:r>
            <a:r>
              <a:rPr lang="en-US" dirty="0"/>
              <a:t>branding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66" y="2328945"/>
            <a:ext cx="4156007" cy="33525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191" y="2509248"/>
            <a:ext cx="4607143" cy="317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098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Strategy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S2. Collaborative advertising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49" y="2163780"/>
            <a:ext cx="3412851" cy="42839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377" y="2163780"/>
            <a:ext cx="4462409" cy="428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32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Strategy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S3. Gift advertising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751" y="2611658"/>
            <a:ext cx="3713148" cy="27870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893067"/>
            <a:ext cx="4224270" cy="422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58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Strategy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S4. Multi-level marketing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176" y="2179856"/>
            <a:ext cx="4622800" cy="1917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838" y="4187250"/>
            <a:ext cx="4337477" cy="2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80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Social Media, say, Twitter-like Network?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Q: </a:t>
            </a:r>
            <a:r>
              <a:rPr lang="en-US" dirty="0" smtClean="0"/>
              <a:t>Do we </a:t>
            </a:r>
            <a:r>
              <a:rPr lang="en-US" dirty="0" smtClean="0"/>
              <a:t>spot these in social media advertising?</a:t>
            </a:r>
          </a:p>
          <a:p>
            <a:r>
              <a:rPr lang="en-US" dirty="0" smtClean="0"/>
              <a:t>S1</a:t>
            </a:r>
            <a:r>
              <a:rPr lang="en-US" dirty="0"/>
              <a:t>. Celebrity </a:t>
            </a:r>
            <a:r>
              <a:rPr lang="en-US" dirty="0" smtClean="0"/>
              <a:t>branding</a:t>
            </a:r>
          </a:p>
          <a:p>
            <a:r>
              <a:rPr lang="en-US" dirty="0"/>
              <a:t>S2. Collaborative advertising</a:t>
            </a:r>
          </a:p>
          <a:p>
            <a:r>
              <a:rPr lang="en-US" dirty="0"/>
              <a:t>S3. Gift advertising</a:t>
            </a:r>
          </a:p>
          <a:p>
            <a:r>
              <a:rPr lang="en-US" dirty="0"/>
              <a:t>S4. Multi-level </a:t>
            </a:r>
            <a:r>
              <a:rPr lang="en-US" dirty="0" smtClean="0"/>
              <a:t>marketing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415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20"/>
            <a:ext cx="9144000" cy="6860720"/>
          </a:xfrm>
        </p:spPr>
      </p:pic>
      <p:sp>
        <p:nvSpPr>
          <p:cNvPr id="5" name="Rectangle 4"/>
          <p:cNvSpPr/>
          <p:nvPr/>
        </p:nvSpPr>
        <p:spPr>
          <a:xfrm>
            <a:off x="1553227" y="2592889"/>
            <a:ext cx="1966587" cy="2880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502</TotalTime>
  <Words>357</Words>
  <Application>Microsoft Macintosh PowerPoint</Application>
  <PresentationFormat>On-screen Show (4:3)</PresentationFormat>
  <Paragraphs>63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DengXian</vt:lpstr>
      <vt:lpstr>Times</vt:lpstr>
      <vt:lpstr>Wingdings</vt:lpstr>
      <vt:lpstr>Arial</vt:lpstr>
      <vt:lpstr>Office Theme</vt:lpstr>
      <vt:lpstr>Catching Social Media Advertisers with Strategy Analysis</vt:lpstr>
      <vt:lpstr>Advertising Strategies</vt:lpstr>
      <vt:lpstr>My Experience: It is a safety issue!</vt:lpstr>
      <vt:lpstr>Some Strategy Examples</vt:lpstr>
      <vt:lpstr>Some Strategy Examples</vt:lpstr>
      <vt:lpstr>Some Strategy Examples</vt:lpstr>
      <vt:lpstr>Some Strategy Examples</vt:lpstr>
      <vt:lpstr>Social Media, say, Twitter-like Network?</vt:lpstr>
      <vt:lpstr>PowerPoint Presentation</vt:lpstr>
      <vt:lpstr>This Talk</vt:lpstr>
      <vt:lpstr>Comparing Social Media Advertising and Traditional Advertising: S1</vt:lpstr>
      <vt:lpstr>Comparing Social Media Advertising and Traditional Advertising: S2</vt:lpstr>
      <vt:lpstr>Comparing Social Media Advertising and Traditional Advertising: S3</vt:lpstr>
      <vt:lpstr>Comparing Social Media Advertising and Traditional Advertising: S4</vt:lpstr>
      <vt:lpstr>Solution 5: Synchrony Strategies in Social Media </vt:lpstr>
      <vt:lpstr>Observation: Features</vt:lpstr>
      <vt:lpstr>Observation: Features</vt:lpstr>
      <vt:lpstr>Observation: Features</vt:lpstr>
      <vt:lpstr>Modeling: Features</vt:lpstr>
      <vt:lpstr>Experimental Results</vt:lpstr>
      <vt:lpstr>Experimental Results</vt:lpstr>
      <vt:lpstr>Summary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MengJiang</dc:creator>
  <cp:lastModifiedBy>MengJiang</cp:lastModifiedBy>
  <cp:revision>63</cp:revision>
  <dcterms:created xsi:type="dcterms:W3CDTF">2016-09-13T14:44:57Z</dcterms:created>
  <dcterms:modified xsi:type="dcterms:W3CDTF">2016-10-28T16:00:38Z</dcterms:modified>
</cp:coreProperties>
</file>

<file path=docProps/thumbnail.jpeg>
</file>